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0"/>
  </p:notesMasterIdLst>
  <p:sldIdLst>
    <p:sldId id="256" r:id="rId2"/>
    <p:sldId id="257" r:id="rId3"/>
    <p:sldId id="284" r:id="rId4"/>
    <p:sldId id="261" r:id="rId5"/>
    <p:sldId id="286" r:id="rId6"/>
    <p:sldId id="285" r:id="rId7"/>
    <p:sldId id="273" r:id="rId8"/>
    <p:sldId id="279" r:id="rId9"/>
  </p:sldIdLst>
  <p:sldSz cx="9144000" cy="6858000" type="screen4x3"/>
  <p:notesSz cx="6858000" cy="9144000"/>
  <p:embeddedFontLst>
    <p:embeddedFont>
      <p:font typeface="Montserrat" panose="020B0604020202020204" charset="-52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63BCF9"/>
    <a:srgbClr val="66F666"/>
    <a:srgbClr val="FCF860"/>
    <a:srgbClr val="E9F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D41C47-EF1A-4103-B61B-9BCA22295A7D}">
  <a:tblStyle styleId="{18D41C47-EF1A-4103-B61B-9BCA22295A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986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67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3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C7F46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012325" y="2960550"/>
            <a:ext cx="5445900" cy="240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SzPts val="4800"/>
              <a:buNone/>
              <a:defRPr sz="4800"/>
            </a:lvl1pPr>
            <a:lvl2pPr lvl="1" algn="r">
              <a:spcBef>
                <a:spcPts val="0"/>
              </a:spcBef>
              <a:buSzPts val="6000"/>
              <a:buNone/>
              <a:defRPr sz="6000"/>
            </a:lvl2pPr>
            <a:lvl3pPr lvl="2" algn="r">
              <a:spcBef>
                <a:spcPts val="0"/>
              </a:spcBef>
              <a:buSzPts val="6000"/>
              <a:buNone/>
              <a:defRPr sz="6000"/>
            </a:lvl3pPr>
            <a:lvl4pPr lvl="3" algn="r">
              <a:spcBef>
                <a:spcPts val="0"/>
              </a:spcBef>
              <a:buSzPts val="6000"/>
              <a:buNone/>
              <a:defRPr sz="6000"/>
            </a:lvl4pPr>
            <a:lvl5pPr lvl="4" algn="r">
              <a:spcBef>
                <a:spcPts val="0"/>
              </a:spcBef>
              <a:buSzPts val="6000"/>
              <a:buNone/>
              <a:defRPr sz="6000"/>
            </a:lvl5pPr>
            <a:lvl6pPr lvl="5" algn="r">
              <a:spcBef>
                <a:spcPts val="0"/>
              </a:spcBef>
              <a:buSzPts val="6000"/>
              <a:buNone/>
              <a:defRPr sz="6000"/>
            </a:lvl6pPr>
            <a:lvl7pPr lvl="6" algn="r">
              <a:spcBef>
                <a:spcPts val="0"/>
              </a:spcBef>
              <a:buSzPts val="6000"/>
              <a:buNone/>
              <a:defRPr sz="6000"/>
            </a:lvl7pPr>
            <a:lvl8pPr lvl="7" algn="r">
              <a:spcBef>
                <a:spcPts val="0"/>
              </a:spcBef>
              <a:buSzPts val="6000"/>
              <a:buNone/>
              <a:defRPr sz="6000"/>
            </a:lvl8pPr>
            <a:lvl9pPr lvl="8" algn="r">
              <a:spcBef>
                <a:spcPts val="0"/>
              </a:spcBef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208125" y="5619450"/>
            <a:ext cx="22500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Char char="▣"/>
              <a:defRPr/>
            </a:lvl1pPr>
            <a:lvl2pPr lvl="1">
              <a:spcBef>
                <a:spcPts val="0"/>
              </a:spcBef>
              <a:buSzPts val="2000"/>
              <a:buChar char="□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91200" y="1857900"/>
            <a:ext cx="3767400" cy="471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Char char="▣"/>
              <a:defRPr/>
            </a:lvl1pPr>
            <a:lvl2pPr lvl="1">
              <a:spcBef>
                <a:spcPts val="0"/>
              </a:spcBef>
              <a:buSzPts val="2000"/>
              <a:buChar char="□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85500" y="1857900"/>
            <a:ext cx="3767400" cy="471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Char char="▣"/>
              <a:defRPr/>
            </a:lvl1pPr>
            <a:lvl2pPr lvl="1">
              <a:spcBef>
                <a:spcPts val="0"/>
              </a:spcBef>
              <a:buSzPts val="2000"/>
              <a:buChar char="□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91200" y="1857900"/>
            <a:ext cx="2501700" cy="471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▣"/>
              <a:defRPr sz="2000"/>
            </a:lvl1pPr>
            <a:lvl2pPr lvl="1" rtl="0">
              <a:spcBef>
                <a:spcPts val="0"/>
              </a:spcBef>
              <a:buSzPts val="2000"/>
              <a:buChar char="□"/>
              <a:defRPr/>
            </a:lvl2pPr>
            <a:lvl3pPr lvl="2" rtl="0">
              <a:spcBef>
                <a:spcPts val="0"/>
              </a:spcBef>
              <a:buSzPts val="2000"/>
              <a:buChar char="■"/>
              <a:defRPr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3321088" y="1857900"/>
            <a:ext cx="2501700" cy="471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▣"/>
              <a:defRPr sz="2000"/>
            </a:lvl1pPr>
            <a:lvl2pPr lvl="1" rtl="0">
              <a:spcBef>
                <a:spcPts val="0"/>
              </a:spcBef>
              <a:buSzPts val="2000"/>
              <a:buChar char="□"/>
              <a:defRPr/>
            </a:lvl2pPr>
            <a:lvl3pPr lvl="2" rtl="0">
              <a:spcBef>
                <a:spcPts val="0"/>
              </a:spcBef>
              <a:buSzPts val="2000"/>
              <a:buChar char="■"/>
              <a:defRPr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5950976" y="1857900"/>
            <a:ext cx="2501700" cy="471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▣"/>
              <a:defRPr sz="2000"/>
            </a:lvl1pPr>
            <a:lvl2pPr lvl="1" rtl="0">
              <a:spcBef>
                <a:spcPts val="0"/>
              </a:spcBef>
              <a:buSzPts val="2000"/>
              <a:buChar char="□"/>
              <a:defRPr/>
            </a:lvl2pPr>
            <a:lvl3pPr lvl="2" rtl="0">
              <a:spcBef>
                <a:spcPts val="0"/>
              </a:spcBef>
              <a:buSzPts val="2000"/>
              <a:buChar char="■"/>
              <a:defRPr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4ECDC4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-4" y="6720300"/>
            <a:ext cx="9144000" cy="1377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7F464"/>
              </a:buClr>
              <a:buSzPts val="24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480"/>
              </a:spcBef>
              <a:buClr>
                <a:srgbClr val="C7F464"/>
              </a:buClr>
              <a:buSzPts val="2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480"/>
              </a:spcBef>
              <a:buClr>
                <a:srgbClr val="C7F464"/>
              </a:buClr>
              <a:buSzPts val="2000"/>
              <a:buFont typeface="Montserrat"/>
              <a:buChar char="■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3094891" y="2286000"/>
            <a:ext cx="5363333" cy="308025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ru-RU" dirty="0" err="1" smtClean="0"/>
              <a:t>DinerBot</a:t>
            </a:r>
            <a:r>
              <a:rPr lang="ru-RU" b="0" dirty="0" smtClean="0"/>
              <a:t>.</a:t>
            </a:r>
            <a:br>
              <a:rPr lang="ru-RU" b="0" dirty="0" smtClean="0"/>
            </a:br>
            <a:r>
              <a:rPr lang="ru-RU" b="0" dirty="0" smtClean="0"/>
              <a:t>Заказ через бота.</a:t>
            </a:r>
            <a:endParaRPr lang="ru-RU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691200" y="646082"/>
            <a:ext cx="7761600" cy="657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ru-RU" dirty="0" smtClean="0"/>
              <a:t>Телеграм-бот</a:t>
            </a:r>
            <a:endParaRPr lang="ru-RU" dirty="0"/>
          </a:p>
        </p:txBody>
      </p:sp>
      <p:sp>
        <p:nvSpPr>
          <p:cNvPr id="59" name="Shape 59"/>
          <p:cNvSpPr txBox="1"/>
          <p:nvPr/>
        </p:nvSpPr>
        <p:spPr>
          <a:xfrm>
            <a:off x="691200" y="3333187"/>
            <a:ext cx="3669300" cy="922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buNone/>
            </a:pPr>
            <a:r>
              <a:rPr lang="ru-RU" sz="1200" b="1" dirty="0" smtClean="0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rPr>
              <a:t>Бот знает все</a:t>
            </a:r>
            <a:endParaRPr lang="en" sz="1200" b="1" dirty="0" smtClean="0">
              <a:solidFill>
                <a:srgbClr val="4ECDC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985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Помнит </a:t>
            </a:r>
            <a:r>
              <a:rPr lang="ru-RU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все о ваших блюдах и никогда не забудет что заказал клиент.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600"/>
              </a:spcBef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691200" y="4381545"/>
            <a:ext cx="3829500" cy="9729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b="1" dirty="0" smtClean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Без </a:t>
            </a:r>
            <a:r>
              <a:rPr lang="ru-RU" sz="1200" b="1" dirty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установки приложений</a:t>
            </a:r>
          </a:p>
          <a:p>
            <a:pPr lvl="0" indent="-6985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Бот </a:t>
            </a:r>
            <a:r>
              <a:rPr lang="ru-RU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прост в использовании и невероятно быстр, </a:t>
            </a: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не нужно загружать приложения и тратить трафик.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46" y="1070186"/>
            <a:ext cx="2333354" cy="4778200"/>
          </a:xfrm>
          <a:prstGeom prst="rect">
            <a:avLst/>
          </a:prstGeom>
        </p:spPr>
      </p:pic>
      <p:sp>
        <p:nvSpPr>
          <p:cNvPr id="7" name="Shape 59"/>
          <p:cNvSpPr txBox="1"/>
          <p:nvPr/>
        </p:nvSpPr>
        <p:spPr>
          <a:xfrm>
            <a:off x="691200" y="2120219"/>
            <a:ext cx="3669300" cy="935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indent="-6985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b="1" dirty="0" smtClean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Бот разгрузит ваш ресторан</a:t>
            </a:r>
            <a:endParaRPr lang="ru-RU" sz="1200" dirty="0" smtClean="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indent="-6985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Ваши </a:t>
            </a:r>
            <a:r>
              <a:rPr lang="ru-RU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клиенты смогут легко выбирать блюда и не ждать официанта, а заказ отправится прямо на кухню.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ru-RU" dirty="0" smtClean="0"/>
              <a:t>Панель управления</a:t>
            </a:r>
            <a:endParaRPr lang="ru-RU" dirty="0"/>
          </a:p>
        </p:txBody>
      </p:sp>
      <p:sp>
        <p:nvSpPr>
          <p:cNvPr id="59" name="Shape 59"/>
          <p:cNvSpPr txBox="1"/>
          <p:nvPr/>
        </p:nvSpPr>
        <p:spPr>
          <a:xfrm>
            <a:off x="691200" y="2260525"/>
            <a:ext cx="2799346" cy="11333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b="1" dirty="0" smtClean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Контролируйте </a:t>
            </a:r>
            <a:r>
              <a:rPr lang="ru-RU" sz="1200" b="1" dirty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заказы</a:t>
            </a:r>
          </a:p>
          <a:p>
            <a:pPr indent="-6985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Все заказы, сделанные с помощью чат-бота будут моментально попадать на панель управления</a:t>
            </a:r>
            <a:r>
              <a:rPr lang="ru-RU" dirty="0"/>
              <a:t>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691200" y="3393831"/>
            <a:ext cx="2799346" cy="12836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b="1" dirty="0" smtClean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Редактируйте </a:t>
            </a:r>
            <a:r>
              <a:rPr lang="ru-RU" sz="1200" b="1" dirty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меню</a:t>
            </a:r>
          </a:p>
          <a:p>
            <a:pPr lvl="0" indent="-6985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Создавайте </a:t>
            </a:r>
            <a:r>
              <a:rPr lang="ru-RU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и редактируйте блюда, добавляйте к ним подробное описание и фото, формируйте из них меню в несколько кликов.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43" y="1887829"/>
            <a:ext cx="4962254" cy="3348071"/>
          </a:xfrm>
          <a:prstGeom prst="rect">
            <a:avLst/>
          </a:prstGeom>
        </p:spPr>
      </p:pic>
      <p:sp>
        <p:nvSpPr>
          <p:cNvPr id="6" name="Shape 60"/>
          <p:cNvSpPr txBox="1"/>
          <p:nvPr/>
        </p:nvSpPr>
        <p:spPr>
          <a:xfrm>
            <a:off x="691200" y="4677508"/>
            <a:ext cx="2799346" cy="13100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b="1" dirty="0" smtClean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Работает на чем угодно</a:t>
            </a:r>
            <a:endParaRPr lang="ru-RU" sz="1200" b="1" dirty="0">
              <a:solidFill>
                <a:srgbClr val="4ECDC4"/>
              </a:solidFill>
              <a:latin typeface="Montserrat"/>
              <a:ea typeface="Montserrat"/>
              <a:cs typeface="Montserrat"/>
            </a:endParaRPr>
          </a:p>
          <a:p>
            <a:pPr lvl="0" indent="-6985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Панель управление открывается где угодно, будь то стационарный компьютер либо планшет.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961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691200" y="193096"/>
            <a:ext cx="7761600" cy="47511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dirty="0"/>
              <a:t>П</a:t>
            </a:r>
            <a:r>
              <a:rPr lang="ru-RU" dirty="0" smtClean="0"/>
              <a:t>роцесс заказа</a:t>
            </a:r>
            <a:endParaRPr lang="en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8" y="635180"/>
            <a:ext cx="1482536" cy="26369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53" y="640638"/>
            <a:ext cx="1479467" cy="26314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9" y="3691989"/>
            <a:ext cx="1482535" cy="263693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56" y="651698"/>
            <a:ext cx="1479467" cy="26314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83" y="635180"/>
            <a:ext cx="1479467" cy="263147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53" y="3719658"/>
            <a:ext cx="1479467" cy="263147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533" y="3681222"/>
            <a:ext cx="1479467" cy="26314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82" y="3691989"/>
            <a:ext cx="1479467" cy="2631478"/>
          </a:xfrm>
          <a:prstGeom prst="rect">
            <a:avLst/>
          </a:prstGeom>
        </p:spPr>
      </p:pic>
      <p:cxnSp>
        <p:nvCxnSpPr>
          <p:cNvPr id="3" name="Прямая со стрелкой 2"/>
          <p:cNvCxnSpPr/>
          <p:nvPr/>
        </p:nvCxnSpPr>
        <p:spPr>
          <a:xfrm>
            <a:off x="2083777" y="2039815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4240823" y="2039815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6377354" y="2060330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2083777" y="4996961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4240823" y="5008684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6377354" y="5020407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8531469" y="5023337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60"/>
          <p:cNvSpPr txBox="1"/>
          <p:nvPr/>
        </p:nvSpPr>
        <p:spPr>
          <a:xfrm>
            <a:off x="674633" y="3214531"/>
            <a:ext cx="1199146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Поиск бота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60"/>
          <p:cNvSpPr txBox="1"/>
          <p:nvPr/>
        </p:nvSpPr>
        <p:spPr>
          <a:xfrm>
            <a:off x="2742292" y="3214531"/>
            <a:ext cx="1337988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Нажали старт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60"/>
          <p:cNvSpPr txBox="1"/>
          <p:nvPr/>
        </p:nvSpPr>
        <p:spPr>
          <a:xfrm>
            <a:off x="4948793" y="3213553"/>
            <a:ext cx="1487911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Список кафе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60"/>
          <p:cNvSpPr txBox="1"/>
          <p:nvPr/>
        </p:nvSpPr>
        <p:spPr>
          <a:xfrm>
            <a:off x="605212" y="6257421"/>
            <a:ext cx="1337988" cy="3700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Нажали меню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Shape 60"/>
          <p:cNvSpPr txBox="1"/>
          <p:nvPr/>
        </p:nvSpPr>
        <p:spPr>
          <a:xfrm>
            <a:off x="6950864" y="3213553"/>
            <a:ext cx="1487911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Выбрали кафе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Shape 60"/>
          <p:cNvSpPr txBox="1"/>
          <p:nvPr/>
        </p:nvSpPr>
        <p:spPr>
          <a:xfrm>
            <a:off x="2671553" y="6257421"/>
            <a:ext cx="1571215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Выбрали раздел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60"/>
          <p:cNvSpPr txBox="1"/>
          <p:nvPr/>
        </p:nvSpPr>
        <p:spPr>
          <a:xfrm>
            <a:off x="4733192" y="6261424"/>
            <a:ext cx="1591407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блюда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60"/>
          <p:cNvSpPr txBox="1"/>
          <p:nvPr/>
        </p:nvSpPr>
        <p:spPr>
          <a:xfrm>
            <a:off x="6889311" y="6267145"/>
            <a:ext cx="1563489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Нажимаем добавить в заказ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691200" y="193096"/>
            <a:ext cx="7761600" cy="47511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dirty="0"/>
              <a:t>П</a:t>
            </a:r>
            <a:r>
              <a:rPr lang="ru-RU" dirty="0" smtClean="0"/>
              <a:t>роцесс </a:t>
            </a:r>
            <a:r>
              <a:rPr lang="ru-RU" dirty="0" smtClean="0"/>
              <a:t>заказа (продолжение)</a:t>
            </a:r>
            <a:endParaRPr lang="en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0" y="628002"/>
            <a:ext cx="1482535" cy="26369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29" y="649473"/>
            <a:ext cx="1479466" cy="26314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81" y="3729611"/>
            <a:ext cx="1482535" cy="263693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90" y="680405"/>
            <a:ext cx="1479466" cy="26314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28" y="630731"/>
            <a:ext cx="1479466" cy="263147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15" y="3729611"/>
            <a:ext cx="1479466" cy="263147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80" y="3735068"/>
            <a:ext cx="1479466" cy="2631478"/>
          </a:xfrm>
          <a:prstGeom prst="rect">
            <a:avLst/>
          </a:prstGeom>
        </p:spPr>
      </p:pic>
      <p:sp>
        <p:nvSpPr>
          <p:cNvPr id="11" name="Shape 60"/>
          <p:cNvSpPr txBox="1"/>
          <p:nvPr/>
        </p:nvSpPr>
        <p:spPr>
          <a:xfrm>
            <a:off x="558950" y="3171205"/>
            <a:ext cx="1409048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Пожелания (опционально)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2154647" y="1996144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4325815" y="1946470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6497644" y="1956419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2848707" y="5045350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565531" y="5062934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60"/>
          <p:cNvSpPr txBox="1"/>
          <p:nvPr/>
        </p:nvSpPr>
        <p:spPr>
          <a:xfrm>
            <a:off x="2745479" y="3186725"/>
            <a:ext cx="1418894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Проверяем заказ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Shape 60"/>
          <p:cNvSpPr txBox="1"/>
          <p:nvPr/>
        </p:nvSpPr>
        <p:spPr>
          <a:xfrm>
            <a:off x="4941853" y="3211826"/>
            <a:ext cx="1384677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Нажали оплатить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60"/>
          <p:cNvSpPr txBox="1"/>
          <p:nvPr/>
        </p:nvSpPr>
        <p:spPr>
          <a:xfrm>
            <a:off x="7150237" y="3209008"/>
            <a:ext cx="1409048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Чек на оплату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60"/>
          <p:cNvSpPr txBox="1"/>
          <p:nvPr/>
        </p:nvSpPr>
        <p:spPr>
          <a:xfrm>
            <a:off x="1185458" y="6326334"/>
            <a:ext cx="1409048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Оплата</a:t>
            </a:r>
            <a:r>
              <a:rPr lang="en-US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200" dirty="0" err="1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ApplePay</a:t>
            </a: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60"/>
          <p:cNvSpPr txBox="1"/>
          <p:nvPr/>
        </p:nvSpPr>
        <p:spPr>
          <a:xfrm>
            <a:off x="3779333" y="6316164"/>
            <a:ext cx="1409048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Оплачено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60"/>
          <p:cNvSpPr txBox="1"/>
          <p:nvPr/>
        </p:nvSpPr>
        <p:spPr>
          <a:xfrm>
            <a:off x="6250280" y="6315463"/>
            <a:ext cx="1409048" cy="281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Заказ готовится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361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691200" y="123273"/>
            <a:ext cx="7761600" cy="62388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dirty="0" smtClean="0"/>
              <a:t>Управление системой</a:t>
            </a:r>
            <a:endParaRPr lang="en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52" y="747158"/>
            <a:ext cx="3739886" cy="28140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07" y="747158"/>
            <a:ext cx="3673993" cy="2756387"/>
          </a:xfrm>
          <a:prstGeom prst="rect">
            <a:avLst/>
          </a:prstGeom>
        </p:spPr>
      </p:pic>
      <p:sp>
        <p:nvSpPr>
          <p:cNvPr id="6" name="Shape 60"/>
          <p:cNvSpPr txBox="1"/>
          <p:nvPr/>
        </p:nvSpPr>
        <p:spPr>
          <a:xfrm>
            <a:off x="691200" y="5020406"/>
            <a:ext cx="3880800" cy="12836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b="1" dirty="0" smtClean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Контролируйте заказы</a:t>
            </a:r>
            <a:endParaRPr lang="ru-RU" sz="1200" b="1" dirty="0">
              <a:solidFill>
                <a:srgbClr val="4ECDC4"/>
              </a:solidFill>
              <a:latin typeface="Montserrat"/>
              <a:ea typeface="Montserrat"/>
              <a:cs typeface="Montserrat"/>
            </a:endParaRPr>
          </a:p>
          <a:p>
            <a:pPr lvl="0" indent="-6985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В панели управления видно все, что заказали ваши клиенты и все их пожелания, отмечайте заказы как выполненные и клиенту придет уведомление, что его заказ уже готовится.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60"/>
          <p:cNvSpPr txBox="1"/>
          <p:nvPr/>
        </p:nvSpPr>
        <p:spPr>
          <a:xfrm>
            <a:off x="4861686" y="5020405"/>
            <a:ext cx="3868614" cy="12836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ru-RU" sz="1200" b="1" dirty="0" smtClean="0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Редактируйте меню и блюда</a:t>
            </a:r>
            <a:endParaRPr lang="ru-RU" sz="1200" b="1" dirty="0">
              <a:solidFill>
                <a:srgbClr val="4ECDC4"/>
              </a:solidFill>
              <a:latin typeface="Montserrat"/>
              <a:ea typeface="Montserrat"/>
              <a:cs typeface="Montserrat"/>
            </a:endParaRPr>
          </a:p>
          <a:p>
            <a:pPr lvl="0" indent="-6985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ru-RU" sz="1200" dirty="0" smtClean="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Создавайте несколько меню, множество блюд, добавляйте к ним картинки, составляйте подробное описание и многое другое.</a:t>
            </a:r>
            <a:endParaRPr lang="en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61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691200" y="254977"/>
            <a:ext cx="7761600" cy="103722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dirty="0" smtClean="0"/>
              <a:t>Почему именно бот, а не что-то другое?</a:t>
            </a:r>
            <a:endParaRPr lang="en" dirty="0"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91200" y="2971800"/>
            <a:ext cx="2518200" cy="1430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rgbClr val="4ECDC4"/>
                </a:solidFill>
              </a:rPr>
              <a:t>Экономия денег</a:t>
            </a:r>
            <a:endParaRPr lang="en" sz="1200" b="1" dirty="0">
              <a:solidFill>
                <a:srgbClr val="4ECDC4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ru-RU" sz="1200" dirty="0" smtClean="0"/>
              <a:t>С нашей системой вы сможете сэкономить на персонале не ухудшая уровень обслуживания.</a:t>
            </a:r>
            <a:endParaRPr lang="en" sz="1200" dirty="0"/>
          </a:p>
        </p:txBody>
      </p:sp>
      <p:sp>
        <p:nvSpPr>
          <p:cNvPr id="204" name="Shape 204"/>
          <p:cNvSpPr txBox="1">
            <a:spLocks noGrp="1"/>
          </p:cNvSpPr>
          <p:nvPr>
            <p:ph type="body" idx="2"/>
          </p:nvPr>
        </p:nvSpPr>
        <p:spPr>
          <a:xfrm>
            <a:off x="3338301" y="2971800"/>
            <a:ext cx="2518200" cy="1430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rgbClr val="4ECDC4"/>
                </a:solidFill>
              </a:rPr>
              <a:t>Один для всех заведений</a:t>
            </a:r>
            <a:endParaRPr lang="en" sz="1200" b="1" dirty="0">
              <a:solidFill>
                <a:srgbClr val="4ECDC4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ru-RU" sz="1200" dirty="0" smtClean="0"/>
              <a:t>У вас сеть заведений? Отлично! Бот может обслужить все ваши заведения, даже с различными меню.</a:t>
            </a:r>
            <a:endParaRPr lang="en" sz="1200" dirty="0"/>
          </a:p>
        </p:txBody>
      </p:sp>
      <p:sp>
        <p:nvSpPr>
          <p:cNvPr id="205" name="Shape 205"/>
          <p:cNvSpPr txBox="1">
            <a:spLocks noGrp="1"/>
          </p:cNvSpPr>
          <p:nvPr>
            <p:ph type="body" idx="3"/>
          </p:nvPr>
        </p:nvSpPr>
        <p:spPr>
          <a:xfrm>
            <a:off x="5985402" y="2971800"/>
            <a:ext cx="2518200" cy="1430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rgbClr val="4ECDC4"/>
                </a:solidFill>
              </a:rPr>
              <a:t>Без специального оборудования</a:t>
            </a:r>
            <a:endParaRPr lang="en" sz="1200" b="1" dirty="0">
              <a:solidFill>
                <a:srgbClr val="4ECDC4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ru-RU" sz="1200" dirty="0" smtClean="0"/>
              <a:t>Нет нужды в закупке специальных планшетов либо другого оборудования.</a:t>
            </a:r>
            <a:endParaRPr lang="en" sz="1200" dirty="0"/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91200" y="5334000"/>
            <a:ext cx="2518200" cy="130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rgbClr val="4ECDC4"/>
                </a:solidFill>
              </a:rPr>
              <a:t>Прост для клиента</a:t>
            </a:r>
            <a:endParaRPr lang="en" sz="1200" b="1" dirty="0">
              <a:solidFill>
                <a:srgbClr val="4ECDC4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ru-RU" sz="1200" dirty="0" smtClean="0"/>
              <a:t>Бот проще чем скачивать приложение и удобнее в обращении.</a:t>
            </a:r>
            <a:endParaRPr lang="en" sz="1200" dirty="0"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3338301" y="5334000"/>
            <a:ext cx="2518200" cy="130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rgbClr val="4ECDC4"/>
                </a:solidFill>
              </a:rPr>
              <a:t>Меню всегда актуально</a:t>
            </a:r>
            <a:endParaRPr lang="en" sz="1200" b="1" dirty="0">
              <a:solidFill>
                <a:srgbClr val="4ECDC4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ru-RU" sz="1200" dirty="0" smtClean="0"/>
              <a:t>Добавляйте блюда в стоп-лист, обновляйте цены и клиент всегда будет видеть только правильное меню</a:t>
            </a:r>
            <a:r>
              <a:rPr lang="en" sz="1200" dirty="0" smtClean="0"/>
              <a:t>.</a:t>
            </a:r>
            <a:endParaRPr lang="en" sz="1200"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5985402" y="5334000"/>
            <a:ext cx="2518200" cy="130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sz="1200" b="1" dirty="0" smtClean="0">
                <a:solidFill>
                  <a:srgbClr val="4ECDC4"/>
                </a:solidFill>
              </a:rPr>
              <a:t>Легко настраивать</a:t>
            </a:r>
            <a:endParaRPr lang="en" sz="1200" b="1" dirty="0">
              <a:solidFill>
                <a:srgbClr val="4ECDC4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ru-RU" sz="1200" dirty="0" smtClean="0"/>
              <a:t>Всю систему можно настроить за несколько часов и сразу приступить к работе.</a:t>
            </a:r>
            <a:endParaRPr lang="en" sz="1200" dirty="0"/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</p:txBody>
      </p:sp>
      <p:grpSp>
        <p:nvGrpSpPr>
          <p:cNvPr id="209" name="Shape 209"/>
          <p:cNvGrpSpPr/>
          <p:nvPr/>
        </p:nvGrpSpPr>
        <p:grpSpPr>
          <a:xfrm>
            <a:off x="809122" y="4412546"/>
            <a:ext cx="875649" cy="875649"/>
            <a:chOff x="3782700" y="1538287"/>
            <a:chExt cx="1578600" cy="1578600"/>
          </a:xfrm>
        </p:grpSpPr>
        <p:sp>
          <p:nvSpPr>
            <p:cNvPr id="210" name="Shape 21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3457247" y="4412546"/>
            <a:ext cx="875649" cy="875649"/>
            <a:chOff x="3782700" y="1538287"/>
            <a:chExt cx="1578600" cy="1578600"/>
          </a:xfrm>
        </p:grpSpPr>
        <p:sp>
          <p:nvSpPr>
            <p:cNvPr id="215" name="Shape 21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19" name="Shape 219"/>
          <p:cNvGrpSpPr/>
          <p:nvPr/>
        </p:nvGrpSpPr>
        <p:grpSpPr>
          <a:xfrm>
            <a:off x="6105365" y="4412546"/>
            <a:ext cx="875649" cy="875649"/>
            <a:chOff x="3782700" y="1538287"/>
            <a:chExt cx="1578600" cy="1578600"/>
          </a:xfrm>
        </p:grpSpPr>
        <p:sp>
          <p:nvSpPr>
            <p:cNvPr id="220" name="Shape 2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4" name="Shape 224"/>
          <p:cNvGrpSpPr/>
          <p:nvPr/>
        </p:nvGrpSpPr>
        <p:grpSpPr>
          <a:xfrm>
            <a:off x="3457247" y="2068171"/>
            <a:ext cx="875649" cy="875649"/>
            <a:chOff x="3782700" y="1538287"/>
            <a:chExt cx="1578600" cy="1578600"/>
          </a:xfrm>
        </p:grpSpPr>
        <p:sp>
          <p:nvSpPr>
            <p:cNvPr id="225" name="Shape 2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9" name="Shape 229"/>
          <p:cNvGrpSpPr/>
          <p:nvPr/>
        </p:nvGrpSpPr>
        <p:grpSpPr>
          <a:xfrm>
            <a:off x="6105365" y="2068171"/>
            <a:ext cx="875649" cy="875649"/>
            <a:chOff x="3782700" y="1538287"/>
            <a:chExt cx="1578600" cy="1578600"/>
          </a:xfrm>
        </p:grpSpPr>
        <p:sp>
          <p:nvSpPr>
            <p:cNvPr id="230" name="Shape 2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809122" y="2068171"/>
            <a:ext cx="875649" cy="875649"/>
            <a:chOff x="3782700" y="1538287"/>
            <a:chExt cx="1578600" cy="1578600"/>
          </a:xfrm>
        </p:grpSpPr>
        <p:sp>
          <p:nvSpPr>
            <p:cNvPr id="235" name="Shape 23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5" name="Shape 245"/>
          <p:cNvSpPr/>
          <p:nvPr/>
        </p:nvSpPr>
        <p:spPr>
          <a:xfrm>
            <a:off x="1050884" y="2358117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0" name="Shape 609"/>
          <p:cNvGrpSpPr/>
          <p:nvPr/>
        </p:nvGrpSpPr>
        <p:grpSpPr>
          <a:xfrm>
            <a:off x="3689071" y="2343166"/>
            <a:ext cx="451252" cy="432860"/>
            <a:chOff x="5241175" y="4959100"/>
            <a:chExt cx="539775" cy="517775"/>
          </a:xfrm>
          <a:solidFill>
            <a:srgbClr val="4ECDC4"/>
          </a:solidFill>
        </p:grpSpPr>
        <p:sp>
          <p:nvSpPr>
            <p:cNvPr id="61" name="Shape 61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1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1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1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1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7" name="Shape 442"/>
          <p:cNvSpPr/>
          <p:nvPr/>
        </p:nvSpPr>
        <p:spPr>
          <a:xfrm>
            <a:off x="6400258" y="2365111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8" name="Shape 506"/>
          <p:cNvGrpSpPr/>
          <p:nvPr/>
        </p:nvGrpSpPr>
        <p:grpSpPr>
          <a:xfrm>
            <a:off x="6308382" y="4707673"/>
            <a:ext cx="427781" cy="316489"/>
            <a:chOff x="5255200" y="3006475"/>
            <a:chExt cx="511700" cy="378575"/>
          </a:xfrm>
          <a:solidFill>
            <a:srgbClr val="4ECDC4"/>
          </a:solidFill>
        </p:grpSpPr>
        <p:sp>
          <p:nvSpPr>
            <p:cNvPr id="69" name="Shape 50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50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1" name="Shape 472"/>
          <p:cNvSpPr/>
          <p:nvPr/>
        </p:nvSpPr>
        <p:spPr>
          <a:xfrm>
            <a:off x="1084564" y="4694140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2" name="Shape 409"/>
          <p:cNvGrpSpPr/>
          <p:nvPr/>
        </p:nvGrpSpPr>
        <p:grpSpPr>
          <a:xfrm>
            <a:off x="3715447" y="4718891"/>
            <a:ext cx="358351" cy="298118"/>
            <a:chOff x="1926350" y="995225"/>
            <a:chExt cx="428650" cy="356600"/>
          </a:xfrm>
          <a:solidFill>
            <a:srgbClr val="4ECDC4"/>
          </a:solidFill>
        </p:grpSpPr>
        <p:sp>
          <p:nvSpPr>
            <p:cNvPr id="73" name="Shape 410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411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4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4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0" y="0"/>
            <a:ext cx="9144000" cy="26199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ctrTitle" idx="4294967295"/>
          </p:nvPr>
        </p:nvSpPr>
        <p:spPr>
          <a:xfrm>
            <a:off x="414342" y="1613674"/>
            <a:ext cx="8315315" cy="1546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sz="12000" dirty="0" smtClean="0">
                <a:solidFill>
                  <a:srgbClr val="4ECDC4"/>
                </a:solidFill>
              </a:rPr>
              <a:t>Контакты</a:t>
            </a:r>
            <a:endParaRPr lang="en" sz="12000" dirty="0">
              <a:solidFill>
                <a:srgbClr val="4ECDC4"/>
              </a:solidFill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subTitle" idx="4294967295"/>
          </p:nvPr>
        </p:nvSpPr>
        <p:spPr>
          <a:xfrm>
            <a:off x="701982" y="2917881"/>
            <a:ext cx="6032926" cy="8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sz="4000" b="1" dirty="0" smtClean="0"/>
              <a:t>Остались вопросы?</a:t>
            </a:r>
            <a:endParaRPr lang="en" sz="4000" b="1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4294967295"/>
          </p:nvPr>
        </p:nvSpPr>
        <p:spPr>
          <a:xfrm>
            <a:off x="701975" y="4598650"/>
            <a:ext cx="6665100" cy="189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-RU" sz="2000" dirty="0" smtClean="0">
                <a:solidFill>
                  <a:srgbClr val="454F5B"/>
                </a:solidFill>
              </a:rPr>
              <a:t>Вы можете связаться с нами здесь:</a:t>
            </a:r>
            <a:endParaRPr lang="en" sz="2000" dirty="0">
              <a:solidFill>
                <a:srgbClr val="454F5B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ru-RU" sz="2000" dirty="0" smtClean="0">
                <a:solidFill>
                  <a:srgbClr val="454F5B"/>
                </a:solidFill>
              </a:rPr>
              <a:t>Наш сайт: </a:t>
            </a:r>
            <a:r>
              <a:rPr lang="en-US" sz="2000" dirty="0" smtClean="0"/>
              <a:t>dinerbot.karhouse.org</a:t>
            </a:r>
            <a:endParaRPr lang="en" sz="2000" dirty="0">
              <a:solidFill>
                <a:srgbClr val="454F5B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ru-RU" sz="2000" dirty="0" smtClean="0">
                <a:solidFill>
                  <a:srgbClr val="454F5B"/>
                </a:solidFill>
              </a:rPr>
              <a:t>Телефон: </a:t>
            </a:r>
            <a:r>
              <a:rPr lang="ru-RU" sz="2000" dirty="0"/>
              <a:t>+7 (977) 811 50 </a:t>
            </a:r>
            <a:r>
              <a:rPr lang="ru-RU" sz="2000" dirty="0" smtClean="0"/>
              <a:t>20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Facebook</a:t>
            </a:r>
            <a:r>
              <a:rPr lang="ru-RU" sz="2000" dirty="0" smtClean="0"/>
              <a:t>: </a:t>
            </a:r>
            <a:r>
              <a:rPr lang="en-US" sz="2000" dirty="0"/>
              <a:t>fb.me/</a:t>
            </a:r>
            <a:r>
              <a:rPr lang="en-US" sz="2000" dirty="0" err="1"/>
              <a:t>Dinerbot</a:t>
            </a:r>
            <a:endParaRPr lang="en" sz="2000" dirty="0"/>
          </a:p>
        </p:txBody>
      </p:sp>
      <p:sp>
        <p:nvSpPr>
          <p:cNvPr id="333" name="Shape 333"/>
          <p:cNvSpPr/>
          <p:nvPr/>
        </p:nvSpPr>
        <p:spPr>
          <a:xfrm>
            <a:off x="813273" y="4100264"/>
            <a:ext cx="1533600" cy="1377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454F5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353</Words>
  <Application>Microsoft Office PowerPoint</Application>
  <PresentationFormat>Экран (4:3)</PresentationFormat>
  <Paragraphs>56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Montserrat</vt:lpstr>
      <vt:lpstr>Arial</vt:lpstr>
      <vt:lpstr>Desdemona template</vt:lpstr>
      <vt:lpstr>DinerBot. Заказ через бота.</vt:lpstr>
      <vt:lpstr>Телеграм-бот</vt:lpstr>
      <vt:lpstr>Панель управления</vt:lpstr>
      <vt:lpstr>Процесс заказа</vt:lpstr>
      <vt:lpstr>Процесс заказа (продолжение)</vt:lpstr>
      <vt:lpstr>Управление системой</vt:lpstr>
      <vt:lpstr>Почему именно бот, а не что-то другое?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DinerBot - бот, который изменит ваш ресторан</dc:title>
  <dc:creator>User</dc:creator>
  <cp:lastModifiedBy>User</cp:lastModifiedBy>
  <cp:revision>20</cp:revision>
  <dcterms:modified xsi:type="dcterms:W3CDTF">2017-12-22T14:25:35Z</dcterms:modified>
</cp:coreProperties>
</file>